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04" r:id="rId5"/>
  </p:sldMasterIdLst>
  <p:notesMasterIdLst>
    <p:notesMasterId r:id="rId7"/>
  </p:notesMasterIdLst>
  <p:handoutMasterIdLst>
    <p:handoutMasterId r:id="rId8"/>
  </p:handoutMasterIdLst>
  <p:sldIdLst>
    <p:sldId id="452" r:id="rId6"/>
  </p:sldIdLst>
  <p:sldSz cx="77724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CC"/>
    <a:srgbClr val="C00000"/>
    <a:srgbClr val="FF9900"/>
    <a:srgbClr val="438086"/>
    <a:srgbClr val="CC3300"/>
    <a:srgbClr val="FF9999"/>
    <a:srgbClr val="CC99FF"/>
    <a:srgbClr val="99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3" autoAdjust="0"/>
    <p:restoredTop sz="94343" autoAdjust="0"/>
  </p:normalViewPr>
  <p:slideViewPr>
    <p:cSldViewPr>
      <p:cViewPr varScale="1">
        <p:scale>
          <a:sx n="116" d="100"/>
          <a:sy n="116" d="100"/>
        </p:scale>
        <p:origin x="1794" y="108"/>
      </p:cViewPr>
      <p:guideLst>
        <p:guide orient="horz" pos="3264"/>
        <p:guide pos="2448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3348"/>
    </p:cViewPr>
  </p:sorterViewPr>
  <p:notesViewPr>
    <p:cSldViewPr>
      <p:cViewPr varScale="1">
        <p:scale>
          <a:sx n="87" d="100"/>
          <a:sy n="87" d="100"/>
        </p:scale>
        <p:origin x="-3816" y="-78"/>
      </p:cViewPr>
      <p:guideLst>
        <p:guide orient="horz" pos="2928"/>
        <p:guide pos="2207"/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D4E73E-33B8-4D32-84C8-907D9B8D0B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5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58963" y="720725"/>
            <a:ext cx="3597275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60" tIns="48280" rIns="96560" bIns="482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08BB0C-E2BE-4B2C-8166-1FE73155BE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3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1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3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6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829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75" y="719138"/>
            <a:ext cx="3600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272011"/>
            <a:ext cx="6606540" cy="2705947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082310"/>
            <a:ext cx="5829300" cy="1876530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7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413808"/>
            <a:ext cx="167592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413808"/>
            <a:ext cx="493061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937705"/>
            <a:ext cx="6703695" cy="3233102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5201393"/>
            <a:ext cx="6703695" cy="1700212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069042"/>
            <a:ext cx="330327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069042"/>
            <a:ext cx="330327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413810"/>
            <a:ext cx="670369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905318"/>
            <a:ext cx="3288089" cy="933767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2839085"/>
            <a:ext cx="328808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905318"/>
            <a:ext cx="3304282" cy="933767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2839085"/>
            <a:ext cx="330428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18160"/>
            <a:ext cx="2506801" cy="18135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119083"/>
            <a:ext cx="3934778" cy="5523442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331720"/>
            <a:ext cx="2506801" cy="431980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18160"/>
            <a:ext cx="2506801" cy="18135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119083"/>
            <a:ext cx="3934778" cy="5523442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331720"/>
            <a:ext cx="2506801" cy="431980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8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13810"/>
            <a:ext cx="670369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069042"/>
            <a:ext cx="670369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7203865"/>
            <a:ext cx="174879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DDCC-9F05-48CF-8334-EF9A1013E1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7203865"/>
            <a:ext cx="262318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7203865"/>
            <a:ext cx="174879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D234-6FAB-4677-9EFD-1F3DCF4B8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flickr.com/photos/fabricedenola/516958310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4" y="16342"/>
            <a:ext cx="7761316" cy="7772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11" tIns="15856" rIns="31711" bIns="15856" rtlCol="0" anchor="ctr"/>
          <a:lstStyle/>
          <a:p>
            <a:pPr algn="ctr"/>
            <a:endParaRPr lang="en-US" sz="9822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85" y="7281599"/>
            <a:ext cx="2371870" cy="40114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83" y="58838"/>
            <a:ext cx="7693371" cy="1106683"/>
          </a:xfrm>
          <a:noFill/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1662" b="1" dirty="0"/>
              <a:t/>
            </a:r>
            <a:br>
              <a:rPr lang="en-US" sz="1662" b="1" dirty="0"/>
            </a:br>
            <a:r>
              <a:rPr lang="en-US" sz="3022" b="1" dirty="0">
                <a:latin typeface="Calibri"/>
                <a:cs typeface="Calibri"/>
              </a:rPr>
              <a:t>POSTER TITLE</a:t>
            </a:r>
            <a:r>
              <a:rPr lang="en-US" sz="3022" b="1" dirty="0">
                <a:latin typeface="Calibri"/>
              </a:rPr>
              <a:t/>
            </a:r>
            <a:br>
              <a:rPr lang="en-US" sz="3022" b="1" dirty="0">
                <a:latin typeface="Calibri"/>
              </a:rPr>
            </a:br>
            <a:r>
              <a:rPr lang="en-US" sz="1209" dirty="0">
                <a:solidFill>
                  <a:srgbClr val="C00000"/>
                </a:solidFill>
              </a:rPr>
              <a:t>Authors: First LastName</a:t>
            </a:r>
            <a:r>
              <a:rPr lang="en-US" sz="1209" baseline="30000" dirty="0">
                <a:solidFill>
                  <a:srgbClr val="C00000"/>
                </a:solidFill>
              </a:rPr>
              <a:t>1</a:t>
            </a:r>
            <a:r>
              <a:rPr lang="en-US" sz="1209" dirty="0">
                <a:solidFill>
                  <a:srgbClr val="C00000"/>
                </a:solidFill>
              </a:rPr>
              <a:t>, First LastName</a:t>
            </a:r>
            <a:r>
              <a:rPr lang="en-US" sz="1209" baseline="30000" dirty="0">
                <a:solidFill>
                  <a:srgbClr val="C00000"/>
                </a:solidFill>
              </a:rPr>
              <a:t>1,2</a:t>
            </a:r>
            <a:r>
              <a:rPr lang="en-US" sz="1209" dirty="0">
                <a:solidFill>
                  <a:srgbClr val="C00000"/>
                </a:solidFill>
              </a:rPr>
              <a:t>, First LastName</a:t>
            </a:r>
            <a:r>
              <a:rPr lang="en-US" altLang="en-US" sz="1209" b="1" i="1" dirty="0">
                <a:ea typeface="ＭＳ Ｐゴシック" pitchFamily="34" charset="-128"/>
              </a:rPr>
              <a:t/>
            </a:r>
            <a:br>
              <a:rPr lang="en-US" altLang="en-US" sz="1209" b="1" i="1" dirty="0">
                <a:ea typeface="ＭＳ Ｐゴシック" pitchFamily="34" charset="-128"/>
              </a:rPr>
            </a:br>
            <a:r>
              <a:rPr lang="en-US" altLang="en-US" sz="1209" b="1" dirty="0">
                <a:solidFill>
                  <a:srgbClr val="C00000"/>
                </a:solidFill>
                <a:ea typeface="ＭＳ Ｐゴシック"/>
              </a:rPr>
              <a:t>  </a:t>
            </a:r>
            <a:r>
              <a:rPr lang="en-US" altLang="en-US" sz="1209" baseline="30000" dirty="0">
                <a:solidFill>
                  <a:srgbClr val="C00000"/>
                </a:solidFill>
                <a:ea typeface="ＭＳ Ｐゴシック"/>
              </a:rPr>
              <a:t>1</a:t>
            </a:r>
            <a:r>
              <a:rPr lang="en-US" altLang="en-US" sz="1209" dirty="0">
                <a:solidFill>
                  <a:srgbClr val="C00000"/>
                </a:solidFill>
                <a:ea typeface="ＭＳ Ｐゴシック"/>
              </a:rPr>
              <a:t> Authors’ Affiliation</a:t>
            </a:r>
            <a:br>
              <a:rPr lang="en-US" altLang="en-US" sz="1209" dirty="0">
                <a:solidFill>
                  <a:srgbClr val="C00000"/>
                </a:solidFill>
                <a:ea typeface="ＭＳ Ｐゴシック"/>
              </a:rPr>
            </a:br>
            <a:r>
              <a:rPr lang="en-US" altLang="en-US" sz="1209" baseline="30000" dirty="0">
                <a:solidFill>
                  <a:srgbClr val="C00000"/>
                </a:solidFill>
                <a:ea typeface="ＭＳ Ｐゴシック"/>
              </a:rPr>
              <a:t>2</a:t>
            </a:r>
            <a:r>
              <a:rPr lang="en-US" altLang="en-US" sz="1209" dirty="0">
                <a:solidFill>
                  <a:srgbClr val="C00000"/>
                </a:solidFill>
                <a:ea typeface="ＭＳ Ｐゴシック"/>
              </a:rPr>
              <a:t> Authors’ Affiliation</a:t>
            </a:r>
            <a:r>
              <a:rPr lang="en-US" altLang="en-US" sz="1209" b="1" i="1" dirty="0">
                <a:ea typeface="ＭＳ Ｐゴシック" pitchFamily="34" charset="-128"/>
              </a:rPr>
              <a:t/>
            </a:r>
            <a:br>
              <a:rPr lang="en-US" altLang="en-US" sz="1209" b="1" i="1" dirty="0">
                <a:ea typeface="ＭＳ Ｐゴシック" pitchFamily="34" charset="-128"/>
              </a:rPr>
            </a:br>
            <a:endParaRPr lang="en-US" altLang="en-US" sz="1209" b="1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0" name="Text Box 848"/>
          <p:cNvSpPr txBox="1">
            <a:spLocks noChangeArrowheads="1"/>
          </p:cNvSpPr>
          <p:nvPr/>
        </p:nvSpPr>
        <p:spPr bwMode="auto">
          <a:xfrm>
            <a:off x="155327" y="1081668"/>
            <a:ext cx="3702442" cy="222083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0872" tIns="15436" rIns="30872" bIns="15436">
            <a:spAutoFit/>
          </a:bodyPr>
          <a:lstStyle>
            <a:lvl1pPr defTabSz="508317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508317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508317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508317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508317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52269" y="1376133"/>
            <a:ext cx="3702442" cy="12151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1375" tIns="10687" rIns="21375" bIns="106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33270" indent="-133270" algn="just" eaLnBrk="1" hangingPunct="1">
              <a:spcBef>
                <a:spcPct val="0"/>
              </a:spcBef>
            </a:pPr>
            <a:endParaRPr lang="en-US" sz="1000" dirty="0"/>
          </a:p>
          <a:p>
            <a:pPr marL="133270" indent="-133270" algn="just" eaLnBrk="1" hangingPunct="1">
              <a:spcBef>
                <a:spcPct val="0"/>
              </a:spcBef>
            </a:pPr>
            <a:r>
              <a:rPr lang="en-US" sz="1000" dirty="0"/>
              <a:t>Point #1</a:t>
            </a:r>
          </a:p>
          <a:p>
            <a:pPr marL="133270" indent="-133270" algn="just" eaLnBrk="1" hangingPunct="1">
              <a:spcBef>
                <a:spcPct val="0"/>
              </a:spcBef>
            </a:pPr>
            <a:endParaRPr lang="en-US" sz="1000" dirty="0"/>
          </a:p>
          <a:p>
            <a:pPr marL="133270" indent="-133270" algn="just" eaLnBrk="1" hangingPunct="1">
              <a:spcBef>
                <a:spcPct val="0"/>
              </a:spcBef>
            </a:pPr>
            <a:r>
              <a:rPr lang="en-US" sz="1000" dirty="0"/>
              <a:t>Point #2</a:t>
            </a:r>
          </a:p>
          <a:p>
            <a:pPr marL="133270" indent="-133270" algn="just" eaLnBrk="1" hangingPunct="1">
              <a:spcBef>
                <a:spcPct val="0"/>
              </a:spcBef>
            </a:pPr>
            <a:endParaRPr lang="en-US" altLang="en-US" sz="1000" dirty="0"/>
          </a:p>
          <a:p>
            <a:pPr marL="133270" indent="-133270" algn="just" eaLnBrk="1" hangingPunct="1">
              <a:spcBef>
                <a:spcPct val="0"/>
              </a:spcBef>
            </a:pPr>
            <a:endParaRPr lang="en-US" altLang="en-US" sz="1000" dirty="0"/>
          </a:p>
          <a:p>
            <a:pPr marL="133270" indent="-133270" algn="just" eaLnBrk="1" hangingPunct="1">
              <a:spcBef>
                <a:spcPct val="0"/>
              </a:spcBef>
            </a:pPr>
            <a:endParaRPr lang="en-US" altLang="en-US" sz="1000" dirty="0"/>
          </a:p>
          <a:p>
            <a:pPr marL="133270" indent="-133270" algn="just" eaLnBrk="1" hangingPunct="1">
              <a:spcBef>
                <a:spcPct val="0"/>
              </a:spcBef>
            </a:pPr>
            <a:endParaRPr lang="en-CA" altLang="en-US" sz="800" dirty="0"/>
          </a:p>
        </p:txBody>
      </p:sp>
      <p:sp>
        <p:nvSpPr>
          <p:cNvPr id="12" name="Text Box 848"/>
          <p:cNvSpPr txBox="1">
            <a:spLocks noChangeArrowheads="1"/>
          </p:cNvSpPr>
          <p:nvPr/>
        </p:nvSpPr>
        <p:spPr bwMode="auto">
          <a:xfrm>
            <a:off x="139722" y="2713612"/>
            <a:ext cx="3710785" cy="21725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0872" tIns="15436" rIns="30872" bIns="15436">
            <a:spAutoFit/>
          </a:bodyPr>
          <a:lstStyle>
            <a:lvl1pPr defTabSz="508317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508317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508317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508317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508317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PURPOSE / OBJECTIVES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3926" y="3035088"/>
            <a:ext cx="3710785" cy="1460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75" tIns="10687" rIns="21375" bIns="10687"/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33270" indent="-133270" algn="just" eaLnBrk="1" hangingPunct="1">
              <a:spcBef>
                <a:spcPct val="0"/>
              </a:spcBef>
            </a:pPr>
            <a:endParaRPr lang="en-CA" altLang="en-US" sz="1000" u="sng" dirty="0"/>
          </a:p>
          <a:p>
            <a:pPr marL="133270" indent="-133270" algn="just" eaLnBrk="1" hangingPunct="1">
              <a:spcBef>
                <a:spcPct val="0"/>
              </a:spcBef>
            </a:pPr>
            <a:r>
              <a:rPr lang="en-CA" altLang="en-US" sz="1000" u="sng" dirty="0"/>
              <a:t>Primary objective: </a:t>
            </a:r>
          </a:p>
          <a:p>
            <a:pPr marL="133270" indent="-133270" algn="just" eaLnBrk="1" hangingPunct="1">
              <a:spcBef>
                <a:spcPct val="0"/>
              </a:spcBef>
            </a:pPr>
            <a:endParaRPr lang="en-CA" altLang="en-US" sz="1000" u="sng" dirty="0"/>
          </a:p>
          <a:p>
            <a:pPr marL="133270" indent="-133270" algn="just" eaLnBrk="1" hangingPunct="1">
              <a:spcBef>
                <a:spcPct val="0"/>
              </a:spcBef>
            </a:pPr>
            <a:r>
              <a:rPr lang="en-US" sz="1000" u="sng" dirty="0"/>
              <a:t>Secondary objective</a:t>
            </a:r>
            <a:r>
              <a:rPr lang="en-US" sz="1000" dirty="0"/>
              <a:t>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n-US" sz="1000" dirty="0"/>
          </a:p>
        </p:txBody>
      </p:sp>
      <p:sp>
        <p:nvSpPr>
          <p:cNvPr id="15" name="Text Box 848"/>
          <p:cNvSpPr txBox="1">
            <a:spLocks noChangeArrowheads="1"/>
          </p:cNvSpPr>
          <p:nvPr/>
        </p:nvSpPr>
        <p:spPr bwMode="auto">
          <a:xfrm>
            <a:off x="155327" y="4588072"/>
            <a:ext cx="3710785" cy="222084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0872" tIns="15436" rIns="30872" bIns="15436">
            <a:spAutoFit/>
          </a:bodyPr>
          <a:lstStyle>
            <a:lvl1pPr defTabSz="508317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508317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508317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508317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508317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4358" y="4911335"/>
            <a:ext cx="3731180" cy="277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75" tIns="10687" rIns="21375" bIns="10687"/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66587" indent="-166587" algn="just"/>
            <a:r>
              <a:rPr lang="en-US" sz="1000" dirty="0" err="1"/>
              <a:t>Aj;djf;ajdkfj;adk</a:t>
            </a:r>
            <a:r>
              <a:rPr lang="en-US" sz="1000" dirty="0"/>
              <a:t>; </a:t>
            </a:r>
          </a:p>
          <a:p>
            <a:pPr marL="166587" indent="-166587" algn="just"/>
            <a:r>
              <a:rPr lang="en-US" sz="1000" dirty="0" err="1"/>
              <a:t>Akldj;ajdlfj</a:t>
            </a:r>
            <a:r>
              <a:rPr lang="en-US" sz="1000" dirty="0"/>
              <a:t>; </a:t>
            </a:r>
            <a:r>
              <a:rPr lang="en-US" sz="1000" dirty="0" err="1"/>
              <a:t>aj</a:t>
            </a:r>
            <a:endParaRPr lang="en-US" sz="1000" dirty="0"/>
          </a:p>
          <a:p>
            <a:pPr marL="166587" indent="-166587" algn="just"/>
            <a:r>
              <a:rPr lang="en-US" sz="1000" dirty="0" err="1"/>
              <a:t>Ajkd;fj;aldjf</a:t>
            </a:r>
            <a:r>
              <a:rPr lang="en-US" sz="1000" dirty="0"/>
              <a:t>; </a:t>
            </a:r>
            <a:r>
              <a:rPr lang="en-US" sz="1000" dirty="0" err="1"/>
              <a:t>ja;l</a:t>
            </a:r>
            <a:r>
              <a:rPr lang="en-US" sz="1000" dirty="0"/>
              <a:t> </a:t>
            </a:r>
            <a:r>
              <a:rPr lang="en-US" sz="1000" dirty="0" err="1"/>
              <a:t>j;adj</a:t>
            </a:r>
            <a:r>
              <a:rPr lang="en-US" sz="1000" dirty="0"/>
              <a:t> ;l</a:t>
            </a:r>
          </a:p>
        </p:txBody>
      </p:sp>
      <p:sp>
        <p:nvSpPr>
          <p:cNvPr id="17" name="Text Box 10731"/>
          <p:cNvSpPr txBox="1">
            <a:spLocks noChangeArrowheads="1"/>
          </p:cNvSpPr>
          <p:nvPr/>
        </p:nvSpPr>
        <p:spPr bwMode="auto">
          <a:xfrm>
            <a:off x="4002011" y="1081668"/>
            <a:ext cx="3702443" cy="21018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1375" tIns="10687" rIns="21375" bIns="10687">
            <a:spAutoFit/>
          </a:bodyPr>
          <a:lstStyle>
            <a:lvl1pPr defTabSz="285432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285432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285432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285432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285432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285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285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285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285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8" name="Rectangle 95"/>
          <p:cNvSpPr>
            <a:spLocks noChangeArrowheads="1"/>
          </p:cNvSpPr>
          <p:nvPr/>
        </p:nvSpPr>
        <p:spPr bwMode="auto">
          <a:xfrm>
            <a:off x="4002011" y="1376133"/>
            <a:ext cx="1531839" cy="182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1375" tIns="21375" rIns="21375" bIns="21375">
            <a:spAutoFit/>
          </a:bodyPr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907" b="1" dirty="0"/>
              <a:t>Table 1</a:t>
            </a:r>
            <a:endParaRPr lang="en-US" altLang="en-US" sz="907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41167"/>
              </p:ext>
            </p:extLst>
          </p:nvPr>
        </p:nvGraphicFramePr>
        <p:xfrm>
          <a:off x="4002011" y="1636176"/>
          <a:ext cx="1525723" cy="78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9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marL="25589" marR="25589" marT="14393" marB="143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589" marR="25589" marT="14393" marB="143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589" marR="25589" marT="14393" marB="143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18844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589" marR="25589" marT="14393" marB="143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08396"/>
                  </a:ext>
                </a:extLst>
              </a:tr>
            </a:tbl>
          </a:graphicData>
        </a:graphic>
      </p:graphicFrame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019595" y="2719686"/>
            <a:ext cx="1554070" cy="182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1375" tIns="21375" rIns="21375" bIns="21375">
            <a:spAutoFit/>
          </a:bodyPr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7" b="1" dirty="0"/>
              <a:t>Figure 1</a:t>
            </a:r>
          </a:p>
        </p:txBody>
      </p:sp>
      <p:sp>
        <p:nvSpPr>
          <p:cNvPr id="26" name="Text Box 848"/>
          <p:cNvSpPr txBox="1">
            <a:spLocks noChangeArrowheads="1"/>
          </p:cNvSpPr>
          <p:nvPr/>
        </p:nvSpPr>
        <p:spPr bwMode="auto">
          <a:xfrm>
            <a:off x="4002011" y="4592906"/>
            <a:ext cx="3702443" cy="21725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0872" tIns="15436" rIns="30872" bIns="15436">
            <a:spAutoFit/>
          </a:bodyPr>
          <a:lstStyle>
            <a:lvl1pPr defTabSz="508317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508317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508317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508317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508317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8" name="Rectangle 95"/>
          <p:cNvSpPr>
            <a:spLocks noChangeArrowheads="1"/>
          </p:cNvSpPr>
          <p:nvPr/>
        </p:nvSpPr>
        <p:spPr bwMode="auto">
          <a:xfrm>
            <a:off x="5682951" y="2714438"/>
            <a:ext cx="2039885" cy="182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1375" tIns="21375" rIns="21375" bIns="21375">
            <a:spAutoFit/>
          </a:bodyPr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7" b="1" dirty="0"/>
              <a:t>Figure 2</a:t>
            </a:r>
          </a:p>
        </p:txBody>
      </p:sp>
      <p:sp>
        <p:nvSpPr>
          <p:cNvPr id="30" name="Rectangle 839"/>
          <p:cNvSpPr>
            <a:spLocks noChangeArrowheads="1"/>
          </p:cNvSpPr>
          <p:nvPr/>
        </p:nvSpPr>
        <p:spPr bwMode="auto">
          <a:xfrm>
            <a:off x="4006804" y="4907040"/>
            <a:ext cx="3692853" cy="106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1375" tIns="10687" rIns="21375" bIns="10687">
            <a:spAutoFit/>
          </a:bodyPr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buNone/>
            </a:pPr>
            <a:r>
              <a:rPr lang="en-US" sz="1000" dirty="0"/>
              <a:t>In this pilot study, </a:t>
            </a:r>
            <a:r>
              <a:rPr lang="en-US" sz="1000" dirty="0" err="1"/>
              <a:t>aj;kjdf;lakj</a:t>
            </a:r>
            <a:r>
              <a:rPr lang="en-US" sz="1000" dirty="0"/>
              <a:t> </a:t>
            </a:r>
            <a:r>
              <a:rPr lang="en-US" sz="1000" dirty="0" err="1"/>
              <a:t>l;kja;j</a:t>
            </a:r>
            <a:r>
              <a:rPr lang="en-US" sz="1000" dirty="0"/>
              <a:t> ;</a:t>
            </a:r>
            <a:r>
              <a:rPr lang="en-US" sz="1000" dirty="0" err="1"/>
              <a:t>aj</a:t>
            </a:r>
            <a:endParaRPr lang="en-US" sz="1000" dirty="0"/>
          </a:p>
          <a:p>
            <a:pPr algn="just">
              <a:buNone/>
            </a:pPr>
            <a:endParaRPr lang="en-US" sz="1000" dirty="0"/>
          </a:p>
          <a:p>
            <a:pPr algn="just">
              <a:buNone/>
            </a:pPr>
            <a:endParaRPr lang="en-US" sz="1000" dirty="0"/>
          </a:p>
          <a:p>
            <a:pPr algn="just">
              <a:buNone/>
            </a:pPr>
            <a:endParaRPr lang="en-US" sz="1000" dirty="0"/>
          </a:p>
          <a:p>
            <a:pPr algn="just">
              <a:buNone/>
            </a:pPr>
            <a:endParaRPr lang="en-US" sz="1000" dirty="0"/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en-US" sz="1000" dirty="0"/>
          </a:p>
        </p:txBody>
      </p:sp>
      <p:sp>
        <p:nvSpPr>
          <p:cNvPr id="31" name="Text Box 848"/>
          <p:cNvSpPr txBox="1">
            <a:spLocks noChangeArrowheads="1"/>
          </p:cNvSpPr>
          <p:nvPr/>
        </p:nvSpPr>
        <p:spPr bwMode="auto">
          <a:xfrm>
            <a:off x="4004519" y="5956740"/>
            <a:ext cx="3702443" cy="21725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0872" tIns="15436" rIns="30872" bIns="15436">
            <a:spAutoFit/>
          </a:bodyPr>
          <a:lstStyle>
            <a:lvl1pPr defTabSz="5083175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5083175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5083175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5083175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5083175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508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9" b="1" dirty="0">
                <a:solidFill>
                  <a:schemeClr val="bg1"/>
                </a:solidFill>
              </a:rPr>
              <a:t>ACKNOWLEDGEMENT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73" y="1632124"/>
            <a:ext cx="2090063" cy="9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95"/>
          <p:cNvSpPr>
            <a:spLocks noChangeArrowheads="1"/>
          </p:cNvSpPr>
          <p:nvPr/>
        </p:nvSpPr>
        <p:spPr bwMode="auto">
          <a:xfrm>
            <a:off x="5657863" y="1373031"/>
            <a:ext cx="2039885" cy="182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1375" tIns="21375" rIns="21375" bIns="21375">
            <a:spAutoFit/>
          </a:bodyPr>
          <a:lstStyle>
            <a:lvl1pPr defTabSz="3519488" eaLnBrk="0" hangingPunct="0">
              <a:spcBef>
                <a:spcPct val="20000"/>
              </a:spcBef>
              <a:buChar char="•"/>
              <a:defRPr sz="1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3519488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3567113" indent="-712788" defTabSz="3519488" eaLnBrk="0" hangingPunct="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995863" indent="-712788" defTabSz="3519488" eaLnBrk="0" hangingPunct="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6423025" indent="-712788" defTabSz="3519488" eaLnBrk="0" hangingPunct="0">
              <a:spcBef>
                <a:spcPct val="20000"/>
              </a:spcBef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68802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73374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77946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8251825" indent="-712788" defTabSz="351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907" b="1" dirty="0"/>
              <a:t>Table 2</a:t>
            </a:r>
            <a:endParaRPr lang="en-US" altLang="en-US" sz="907" b="1" dirty="0"/>
          </a:p>
        </p:txBody>
      </p:sp>
      <p:pic>
        <p:nvPicPr>
          <p:cNvPr id="34" name="Picture 33" descr="Laura Donovan Poster Example 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66465" r="72709" b="15810"/>
          <a:stretch/>
        </p:blipFill>
        <p:spPr>
          <a:xfrm>
            <a:off x="4299867" y="3038581"/>
            <a:ext cx="1112401" cy="105976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361399" y="4165118"/>
            <a:ext cx="1296464" cy="159915"/>
          </a:xfrm>
          <a:prstGeom prst="rect">
            <a:avLst/>
          </a:prstGeom>
          <a:noFill/>
        </p:spPr>
        <p:txBody>
          <a:bodyPr wrap="square" lIns="20128" tIns="10064" rIns="20128" bIns="10064" rtlCol="0">
            <a:spAutoFit/>
          </a:bodyPr>
          <a:lstStyle/>
          <a:p>
            <a:r>
              <a:rPr lang="en-US" sz="907" dirty="0">
                <a:latin typeface="Lato Regular"/>
                <a:cs typeface="Lato Regular"/>
              </a:rPr>
              <a:t>Cell surface proteins</a:t>
            </a:r>
          </a:p>
        </p:txBody>
      </p:sp>
      <p:pic>
        <p:nvPicPr>
          <p:cNvPr id="36" name="Picture 35" descr="Laura Donovan Poster Example 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2" t="12602" r="7316" b="58945"/>
          <a:stretch/>
        </p:blipFill>
        <p:spPr>
          <a:xfrm>
            <a:off x="5839004" y="2976206"/>
            <a:ext cx="1727778" cy="113186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5839002" y="4187078"/>
            <a:ext cx="1727779" cy="299504"/>
          </a:xfrm>
          <a:prstGeom prst="rect">
            <a:avLst/>
          </a:prstGeom>
          <a:noFill/>
        </p:spPr>
        <p:txBody>
          <a:bodyPr wrap="square" lIns="20128" tIns="10064" rIns="20128" bIns="10064" rtlCol="0">
            <a:spAutoFit/>
          </a:bodyPr>
          <a:lstStyle/>
          <a:p>
            <a:pPr algn="ctr"/>
            <a:r>
              <a:rPr lang="en-US" sz="907" dirty="0">
                <a:latin typeface="Lato Regular"/>
                <a:cs typeface="Lato Regular"/>
              </a:rPr>
              <a:t>Adoptive cell transfer with </a:t>
            </a:r>
          </a:p>
          <a:p>
            <a:pPr algn="ctr"/>
            <a:r>
              <a:rPr lang="en-US" sz="907" dirty="0">
                <a:latin typeface="Lato Regular"/>
                <a:cs typeface="Lato Regular"/>
              </a:rPr>
              <a:t>CAR-engineered T-cells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B2187-2EF2-42AE-B6BC-3DB0E8A192C2}"/>
              </a:ext>
            </a:extLst>
          </p:cNvPr>
          <p:cNvSpPr txBox="1"/>
          <p:nvPr/>
        </p:nvSpPr>
        <p:spPr>
          <a:xfrm>
            <a:off x="35169" y="73544"/>
            <a:ext cx="187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</a:rPr>
              <a:t>Reminder:  the size of your poster shall be 4’ x4’ ft max</a:t>
            </a:r>
            <a:endParaRPr lang="en-CA" sz="16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AC8779D-5058-495B-B43E-7151E975C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189961" y="6290917"/>
            <a:ext cx="8382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DA1EE-4678-42AE-BBA1-F435FDF35AE0}"/>
              </a:ext>
            </a:extLst>
          </p:cNvPr>
          <p:cNvSpPr txBox="1"/>
          <p:nvPr/>
        </p:nvSpPr>
        <p:spPr>
          <a:xfrm>
            <a:off x="4028812" y="7152815"/>
            <a:ext cx="1235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QR code that link to your </a:t>
            </a:r>
            <a:r>
              <a:rPr lang="en-US" sz="900" dirty="0" err="1"/>
              <a:t>ePoster</a:t>
            </a:r>
            <a:r>
              <a:rPr lang="en-US" sz="900" dirty="0"/>
              <a:t> on  VoiceThread Website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81731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16515EE55E9409EDAEF0F74A189B7" ma:contentTypeVersion="10" ma:contentTypeDescription="Create a new document." ma:contentTypeScope="" ma:versionID="7c03f7decfcc55293cd0e0aaf2ea76f7">
  <xsd:schema xmlns:xsd="http://www.w3.org/2001/XMLSchema" xmlns:p="http://schemas.microsoft.com/office/2006/metadata/properties" targetNamespace="http://schemas.microsoft.com/office/2006/metadata/properties" ma:root="true" ma:fieldsID="50505ed1f2826407f9e7eec5e461501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B5C6D83-CCAF-4B49-93C1-55F072F64697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DB622EA-4D81-43F2-BA66-68E068CB0F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478E9-6D27-43E5-A4A4-95176DC3F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9BF76BF-A342-47E0-A46E-921053E2626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17800</TotalTime>
  <Words>112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Lato Regular</vt:lpstr>
      <vt:lpstr>Times</vt:lpstr>
      <vt:lpstr>Times New Roman</vt:lpstr>
      <vt:lpstr>Office Theme</vt:lpstr>
      <vt:lpstr> POSTER TITLE Authors: First LastName1, First LastName1,2, First LastName   1 Authors’ Affiliation 2 Authors’ Affiliation </vt:lpstr>
    </vt:vector>
  </TitlesOfParts>
  <Company>University Health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TGH PPT Template</dc:title>
  <dc:creator>University Health Network</dc:creator>
  <cp:lastModifiedBy>Wilson, Sarah (2) - TGHRI</cp:lastModifiedBy>
  <cp:revision>1608</cp:revision>
  <cp:lastPrinted>2020-09-18T16:07:04Z</cp:lastPrinted>
  <dcterms:created xsi:type="dcterms:W3CDTF">1999-06-17T19:11:11Z</dcterms:created>
  <dcterms:modified xsi:type="dcterms:W3CDTF">2023-08-04T18:50:50Z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ID_GUID">
    <vt:lpwstr/>
  </property>
  <property fmtid="{D5CDD505-2E9C-101B-9397-08002B2CF9AE}" pid="3" name="Folder">
    <vt:lpwstr>Public_Affairs/Templates/UHN/Miscellaneous</vt:lpwstr>
  </property>
  <property fmtid="{D5CDD505-2E9C-101B-9397-08002B2CF9AE}" pid="4" name="HyperLink">
    <vt:lpwstr>http://intranet.uhn.ca/pdf/frame.asp?Page=http://documents.uhn.ca/sites/uhn/Public_Affairs/Templates/UHN/Miscellaneous/UHNPROD004925.pot</vt:lpwstr>
  </property>
  <property fmtid="{D5CDD505-2E9C-101B-9397-08002B2CF9AE}" pid="5" name="Format">
    <vt:lpwstr>Pass Through as Native</vt:lpwstr>
  </property>
  <property fmtid="{D5CDD505-2E9C-101B-9397-08002B2CF9AE}" pid="6" name="ContentTypeId">
    <vt:lpwstr>0x01010050FB63A4A0A1F548857DC498918AD5A1</vt:lpwstr>
  </property>
  <property fmtid="{D5CDD505-2E9C-101B-9397-08002B2CF9AE}" pid="7" name="Slides">
    <vt:lpwstr>2</vt:lpwstr>
  </property>
  <property fmtid="{D5CDD505-2E9C-101B-9397-08002B2CF9AE}" pid="8" name="PolicyNumber">
    <vt:lpwstr>PA.TEMPL.UHN.MISC.004</vt:lpwstr>
  </property>
  <property fmtid="{D5CDD505-2E9C-101B-9397-08002B2CF9AE}" pid="9" name="ContentType">
    <vt:lpwstr>Document</vt:lpwstr>
  </property>
</Properties>
</file>